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5" r:id="rId19"/>
    <p:sldId id="284" r:id="rId20"/>
    <p:sldId id="281" r:id="rId21"/>
    <p:sldId id="283" r:id="rId22"/>
    <p:sldId id="286" r:id="rId23"/>
    <p:sldId id="285" r:id="rId24"/>
    <p:sldId id="282" r:id="rId25"/>
    <p:sldId id="274" r:id="rId26"/>
    <p:sldId id="276" r:id="rId27"/>
    <p:sldId id="277" r:id="rId28"/>
    <p:sldId id="278" r:id="rId29"/>
    <p:sldId id="279" r:id="rId30"/>
    <p:sldId id="280" r:id="rId3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4660"/>
  </p:normalViewPr>
  <p:slideViewPr>
    <p:cSldViewPr snapToGrid="0">
      <p:cViewPr>
        <p:scale>
          <a:sx n="125" d="100"/>
          <a:sy n="125" d="100"/>
        </p:scale>
        <p:origin x="-6" y="-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662bb0d85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662bb0d85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626f59c7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626f59c7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62bb0d858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62bb0d858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662bb0d858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662bb0d858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662bb0d858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662bb0d858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662bb0d85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662bb0d85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662bb0d858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662bb0d858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8" name="Google Shape;17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2" name="Google Shape;22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2" name="Google Shape;22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37068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662bb0d8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662bb0d8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22" name="Google Shape;22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093226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2" name="Google Shape;22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417534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6" name="Google Shape;19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662bb0d858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662bb0d858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662bb0d858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662bb0d858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662bb0d858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662bb0d858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662bb0d858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662bb0d858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9" name="Google Shape;24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621333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6621333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621333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621333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62bb0d85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62bb0d85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 amt="35000"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7.png"/><Relationship Id="rId7" Type="http://schemas.openxmlformats.org/officeDocument/2006/relationships/image" Target="../media/image2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112.10752.pdf" TargetMode="External"/><Relationship Id="rId7" Type="http://schemas.openxmlformats.org/officeDocument/2006/relationships/hyperlink" Target="https://arxiv.org/pdf/1503.03585.pdf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2102.09672.pdf" TargetMode="External"/><Relationship Id="rId5" Type="http://schemas.openxmlformats.org/officeDocument/2006/relationships/hyperlink" Target="https://arxiv.org/pdf/1505.04597.pdf" TargetMode="External"/><Relationship Id="rId4" Type="http://schemas.openxmlformats.org/officeDocument/2006/relationships/hyperlink" Target="https://arxiv.org/pdf/2006.11239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MID DEFENSE</a:t>
            </a:r>
            <a:b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“Text-to-Image Generation”</a:t>
            </a:r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4275806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Neha Shrestha (24287 / 7</a:t>
            </a:r>
            <a:r>
              <a:rPr lang="en-US" sz="3200" baseline="30000"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 Semester / 2076)</a:t>
            </a: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Norden Ghising Tamang (24290 / 7</a:t>
            </a:r>
            <a:r>
              <a:rPr lang="en-US" sz="3200" baseline="30000"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3200">
                <a:latin typeface="Times New Roman"/>
                <a:ea typeface="Times New Roman"/>
                <a:cs typeface="Times New Roman"/>
                <a:sym typeface="Times New Roman"/>
              </a:rPr>
              <a:t> Semester / 2076)</a:t>
            </a:r>
            <a:endParaRPr sz="3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- 3: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SYSTEM ANALYSIS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3.1 System Analysis</a:t>
            </a:r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body" idx="1"/>
          </p:nvPr>
        </p:nvSpPr>
        <p:spPr>
          <a:xfrm>
            <a:off x="838200" y="1572298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3.1.1 Requirement Analysis:</a:t>
            </a: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3.1.1.i. Functional Requirement</a:t>
            </a:r>
            <a:endParaRPr dirty="0"/>
          </a:p>
          <a:p>
            <a:pPr marL="457200" lvl="0" indent="-35306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-"/>
            </a:pPr>
            <a:r>
              <a:rPr lang="en-US" dirty="0"/>
              <a:t>Use Case Diagram</a:t>
            </a: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3.1.1.ii. Non-functional Requirement</a:t>
            </a:r>
            <a:endParaRPr dirty="0"/>
          </a:p>
          <a:p>
            <a:pPr marL="457200" lvl="0" indent="-35306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-"/>
            </a:pPr>
            <a:r>
              <a:rPr lang="en-US" dirty="0"/>
              <a:t>Performance</a:t>
            </a:r>
            <a:endParaRPr dirty="0"/>
          </a:p>
          <a:p>
            <a:pPr marL="457200" lvl="0" indent="-35306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US" dirty="0"/>
              <a:t>Reliability</a:t>
            </a:r>
            <a:endParaRPr dirty="0"/>
          </a:p>
          <a:p>
            <a:pPr marL="457200" lvl="0" indent="-35306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US" dirty="0"/>
              <a:t>Usability</a:t>
            </a:r>
            <a:endParaRPr dirty="0"/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8757" y="1376040"/>
            <a:ext cx="5933243" cy="4628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3.1.2 Feasibility Analysis: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3.1.2.i. Technical Feasibility</a:t>
            </a: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3.1.2.ii. Schedule Feasibility</a:t>
            </a: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3.1.3.iii. Economic Feasibility</a:t>
            </a:r>
            <a:endParaRPr sz="2400" dirty="0"/>
          </a:p>
        </p:txBody>
      </p:sp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3.1 System Analysis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845184-6BCE-F8BE-B897-6BE01448D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6860" y="2108946"/>
            <a:ext cx="7253736" cy="37845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 dirty="0"/>
              <a:t>3.1.3 Analysis:</a:t>
            </a:r>
            <a:endParaRPr sz="3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3.1.3.i. Flow Diagram</a:t>
            </a:r>
            <a:endParaRPr dirty="0"/>
          </a:p>
        </p:txBody>
      </p:sp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3.1 System Analysis</a:t>
            </a:r>
            <a:endParaRPr/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7535" y="182562"/>
            <a:ext cx="2335087" cy="649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- 4: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SYSTEM DESIGN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4.1 Design	</a:t>
            </a:r>
            <a:endParaRPr dirty="0"/>
          </a:p>
        </p:txBody>
      </p:sp>
      <p:sp>
        <p:nvSpPr>
          <p:cNvPr id="167" name="Google Shape;167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4.1.1 Sequence Diagram</a:t>
            </a:r>
            <a:endParaRPr dirty="0"/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4357" y="206099"/>
            <a:ext cx="6496224" cy="644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4.1 Design</a:t>
            </a:r>
            <a:endParaRPr/>
          </a:p>
        </p:txBody>
      </p:sp>
      <p:sp>
        <p:nvSpPr>
          <p:cNvPr id="174" name="Google Shape;17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4.1.2. Activity Diagram</a:t>
            </a:r>
            <a:endParaRPr dirty="0"/>
          </a:p>
        </p:txBody>
      </p:sp>
      <p:pic>
        <p:nvPicPr>
          <p:cNvPr id="175" name="Google Shape;17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5075" y="138537"/>
            <a:ext cx="5488725" cy="658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dirty="0"/>
              <a:t>4.2.	Algorithm Details</a:t>
            </a:r>
            <a:endParaRPr dirty="0"/>
          </a:p>
        </p:txBody>
      </p:sp>
      <p:pic>
        <p:nvPicPr>
          <p:cNvPr id="181" name="Google Shape;181;p2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577944" y="1690688"/>
            <a:ext cx="9036111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9"/>
          <p:cNvSpPr txBox="1"/>
          <p:nvPr/>
        </p:nvSpPr>
        <p:spPr>
          <a:xfrm>
            <a:off x="3833249" y="6167758"/>
            <a:ext cx="45255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Fig: Architecture of the Model</a:t>
            </a:r>
            <a:endParaRPr dirty="0"/>
          </a:p>
        </p:txBody>
      </p:sp>
      <p:sp>
        <p:nvSpPr>
          <p:cNvPr id="2" name="Google Shape;188;p30">
            <a:extLst>
              <a:ext uri="{FF2B5EF4-FFF2-40B4-BE49-F238E27FC236}">
                <a16:creationId xmlns:a16="http://schemas.microsoft.com/office/drawing/2014/main" id="{318080DA-AA7A-C309-F1F9-15A24E4201DA}"/>
              </a:ext>
            </a:extLst>
          </p:cNvPr>
          <p:cNvSpPr/>
          <p:nvPr/>
        </p:nvSpPr>
        <p:spPr>
          <a:xfrm>
            <a:off x="1760456" y="1807164"/>
            <a:ext cx="1427243" cy="3196636"/>
          </a:xfrm>
          <a:prstGeom prst="rect">
            <a:avLst/>
          </a:prstGeom>
          <a:noFill/>
          <a:ln w="5715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0"/>
          <p:cNvSpPr/>
          <p:nvPr/>
        </p:nvSpPr>
        <p:spPr>
          <a:xfrm>
            <a:off x="3276154" y="1816420"/>
            <a:ext cx="5512739" cy="1006679"/>
          </a:xfrm>
          <a:prstGeom prst="rect">
            <a:avLst/>
          </a:prstGeom>
          <a:noFill/>
          <a:ln w="57150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193;p30">
            <a:extLst>
              <a:ext uri="{FF2B5EF4-FFF2-40B4-BE49-F238E27FC236}">
                <a16:creationId xmlns:a16="http://schemas.microsoft.com/office/drawing/2014/main" id="{40DC9B45-FC07-5CE8-70B5-7B73994FB1B4}"/>
              </a:ext>
            </a:extLst>
          </p:cNvPr>
          <p:cNvSpPr/>
          <p:nvPr/>
        </p:nvSpPr>
        <p:spPr>
          <a:xfrm>
            <a:off x="3276154" y="2885243"/>
            <a:ext cx="5512739" cy="2118557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0"/>
          <p:cNvSpPr txBox="1"/>
          <p:nvPr/>
        </p:nvSpPr>
        <p:spPr>
          <a:xfrm>
            <a:off x="1522091" y="1362861"/>
            <a:ext cx="1904690" cy="46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Autoencoder</a:t>
            </a:r>
            <a:endParaRPr dirty="0"/>
          </a:p>
        </p:txBody>
      </p:sp>
      <p:sp>
        <p:nvSpPr>
          <p:cNvPr id="4" name="Google Shape;191;p30">
            <a:extLst>
              <a:ext uri="{FF2B5EF4-FFF2-40B4-BE49-F238E27FC236}">
                <a16:creationId xmlns:a16="http://schemas.microsoft.com/office/drawing/2014/main" id="{EBD8AA32-9DFF-D156-9068-3E6C3687B70E}"/>
              </a:ext>
            </a:extLst>
          </p:cNvPr>
          <p:cNvSpPr txBox="1"/>
          <p:nvPr/>
        </p:nvSpPr>
        <p:spPr>
          <a:xfrm>
            <a:off x="3485425" y="1323683"/>
            <a:ext cx="54921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C55A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Gaussian Noise and Forward Diffusion</a:t>
            </a:r>
            <a:endParaRPr dirty="0"/>
          </a:p>
        </p:txBody>
      </p:sp>
      <p:sp>
        <p:nvSpPr>
          <p:cNvPr id="5" name="Google Shape;192;p30">
            <a:extLst>
              <a:ext uri="{FF2B5EF4-FFF2-40B4-BE49-F238E27FC236}">
                <a16:creationId xmlns:a16="http://schemas.microsoft.com/office/drawing/2014/main" id="{D28DE763-6D3C-CCF2-6DB7-B1EC13ACBC02}"/>
              </a:ext>
            </a:extLst>
          </p:cNvPr>
          <p:cNvSpPr txBox="1"/>
          <p:nvPr/>
        </p:nvSpPr>
        <p:spPr>
          <a:xfrm>
            <a:off x="3694378" y="5003800"/>
            <a:ext cx="554107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Denoising U-Net and Reverse Diffusion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90" grpId="0" animBg="1"/>
      <p:bldP spid="3" grpId="0" animBg="1"/>
      <p:bldP spid="189" grpId="0"/>
      <p:bldP spid="4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dirty="0"/>
              <a:t>Autoencoder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D5E1B-D020-7364-F2AA-0B33B8884E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029C09-111B-9DFB-0689-D56655F77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568" y="1758156"/>
            <a:ext cx="6556863" cy="4486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FE8C2-4DAA-FF65-A398-6C796D44E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6375B-3CC2-7309-8881-658A3A936E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CF2A44-066D-CA7B-107A-D63A17AB9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858" y="365125"/>
            <a:ext cx="9744283" cy="25603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726FD2-2507-8E25-21C6-B5F451B09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857" y="3228974"/>
            <a:ext cx="9744283" cy="310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03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- 1: INTRODUCTION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dirty="0"/>
              <a:t>Forward Diffusion Process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78B870-F577-0F6F-C9C4-36D035ECD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596" y="1690688"/>
            <a:ext cx="10842807" cy="409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5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D53C5F-29A3-9090-A049-1DD05797A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259" y="790542"/>
            <a:ext cx="7784421" cy="5082115"/>
          </a:xfrm>
          <a:prstGeom prst="rect">
            <a:avLst/>
          </a:prstGeom>
        </p:spPr>
      </p:pic>
      <p:sp>
        <p:nvSpPr>
          <p:cNvPr id="224" name="Google Shape;224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dirty="0" err="1"/>
              <a:t>UNet</a:t>
            </a:r>
            <a:endParaRPr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779D58-65C1-92D5-A801-EAD2A029EE2E}"/>
              </a:ext>
            </a:extLst>
          </p:cNvPr>
          <p:cNvGrpSpPr/>
          <p:nvPr/>
        </p:nvGrpSpPr>
        <p:grpSpPr>
          <a:xfrm>
            <a:off x="252863" y="2852947"/>
            <a:ext cx="9920947" cy="3773009"/>
            <a:chOff x="252863" y="2852947"/>
            <a:chExt cx="9920947" cy="377300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262C50A-4EA1-6097-55EE-6D2C960CC9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3" y="5428006"/>
              <a:ext cx="2939004" cy="1197950"/>
            </a:xfrm>
            <a:prstGeom prst="rect">
              <a:avLst/>
            </a:prstGeom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A9B9BC1-8E1F-4280-ED83-129D2EA1105B}"/>
                </a:ext>
              </a:extLst>
            </p:cNvPr>
            <p:cNvCxnSpPr>
              <a:cxnSpLocks/>
            </p:cNvCxnSpPr>
            <p:nvPr/>
          </p:nvCxnSpPr>
          <p:spPr>
            <a:xfrm>
              <a:off x="3213109" y="6146487"/>
              <a:ext cx="696070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Arrow: Down 6">
              <a:extLst>
                <a:ext uri="{FF2B5EF4-FFF2-40B4-BE49-F238E27FC236}">
                  <a16:creationId xmlns:a16="http://schemas.microsoft.com/office/drawing/2014/main" id="{E57F4306-5EC3-10C6-38FC-FBC1BCB7F0BE}"/>
                </a:ext>
              </a:extLst>
            </p:cNvPr>
            <p:cNvSpPr/>
            <p:nvPr/>
          </p:nvSpPr>
          <p:spPr>
            <a:xfrm rot="10800000">
              <a:off x="4285820" y="3193196"/>
              <a:ext cx="266700" cy="2883753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Arrow: Down 7">
              <a:extLst>
                <a:ext uri="{FF2B5EF4-FFF2-40B4-BE49-F238E27FC236}">
                  <a16:creationId xmlns:a16="http://schemas.microsoft.com/office/drawing/2014/main" id="{BF2A5BE2-1174-1930-7AD2-94C1BEA5F576}"/>
                </a:ext>
              </a:extLst>
            </p:cNvPr>
            <p:cNvSpPr/>
            <p:nvPr/>
          </p:nvSpPr>
          <p:spPr>
            <a:xfrm rot="10800000">
              <a:off x="4797082" y="4292006"/>
              <a:ext cx="266700" cy="1744462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Arrow: Down 8">
              <a:extLst>
                <a:ext uri="{FF2B5EF4-FFF2-40B4-BE49-F238E27FC236}">
                  <a16:creationId xmlns:a16="http://schemas.microsoft.com/office/drawing/2014/main" id="{B4DA3D1E-5110-E263-1F5F-19D7F02D009B}"/>
                </a:ext>
              </a:extLst>
            </p:cNvPr>
            <p:cNvSpPr/>
            <p:nvPr/>
          </p:nvSpPr>
          <p:spPr>
            <a:xfrm rot="10800000">
              <a:off x="5251194" y="5006375"/>
              <a:ext cx="266700" cy="1030095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row: Down 9">
              <a:extLst>
                <a:ext uri="{FF2B5EF4-FFF2-40B4-BE49-F238E27FC236}">
                  <a16:creationId xmlns:a16="http://schemas.microsoft.com/office/drawing/2014/main" id="{2BD8269D-0E6D-EF0A-2B71-921FA35C8289}"/>
                </a:ext>
              </a:extLst>
            </p:cNvPr>
            <p:cNvSpPr/>
            <p:nvPr/>
          </p:nvSpPr>
          <p:spPr>
            <a:xfrm rot="10800000">
              <a:off x="5852856" y="5437493"/>
              <a:ext cx="266700" cy="598977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Arrow: Down 10">
              <a:extLst>
                <a:ext uri="{FF2B5EF4-FFF2-40B4-BE49-F238E27FC236}">
                  <a16:creationId xmlns:a16="http://schemas.microsoft.com/office/drawing/2014/main" id="{577DE993-363E-659F-B7CC-41ED9A1D529F}"/>
                </a:ext>
              </a:extLst>
            </p:cNvPr>
            <p:cNvSpPr/>
            <p:nvPr/>
          </p:nvSpPr>
          <p:spPr>
            <a:xfrm rot="10800000">
              <a:off x="6770910" y="5646222"/>
              <a:ext cx="266700" cy="390247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Arrow: Down 15">
              <a:extLst>
                <a:ext uri="{FF2B5EF4-FFF2-40B4-BE49-F238E27FC236}">
                  <a16:creationId xmlns:a16="http://schemas.microsoft.com/office/drawing/2014/main" id="{DCD623AE-5262-E12B-3D1E-335EFF96CA50}"/>
                </a:ext>
              </a:extLst>
            </p:cNvPr>
            <p:cNvSpPr/>
            <p:nvPr/>
          </p:nvSpPr>
          <p:spPr>
            <a:xfrm rot="10800000">
              <a:off x="9484937" y="2852947"/>
              <a:ext cx="266700" cy="3202144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Arrow: Down 16">
              <a:extLst>
                <a:ext uri="{FF2B5EF4-FFF2-40B4-BE49-F238E27FC236}">
                  <a16:creationId xmlns:a16="http://schemas.microsoft.com/office/drawing/2014/main" id="{E608BD6E-89C5-6674-DD77-78A7468DFC8C}"/>
                </a:ext>
              </a:extLst>
            </p:cNvPr>
            <p:cNvSpPr/>
            <p:nvPr/>
          </p:nvSpPr>
          <p:spPr>
            <a:xfrm rot="10800000">
              <a:off x="9030825" y="4270151"/>
              <a:ext cx="266700" cy="1784939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Arrow: Down 17">
              <a:extLst>
                <a:ext uri="{FF2B5EF4-FFF2-40B4-BE49-F238E27FC236}">
                  <a16:creationId xmlns:a16="http://schemas.microsoft.com/office/drawing/2014/main" id="{484D4D4F-18EB-E847-9562-4329153F6D6F}"/>
                </a:ext>
              </a:extLst>
            </p:cNvPr>
            <p:cNvSpPr/>
            <p:nvPr/>
          </p:nvSpPr>
          <p:spPr>
            <a:xfrm rot="10800000">
              <a:off x="8531601" y="4996889"/>
              <a:ext cx="266700" cy="1039581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7E9F97EE-CAF5-61A2-1304-7052F2B1E930}"/>
                </a:ext>
              </a:extLst>
            </p:cNvPr>
            <p:cNvSpPr/>
            <p:nvPr/>
          </p:nvSpPr>
          <p:spPr>
            <a:xfrm rot="10800000">
              <a:off x="7900868" y="5428006"/>
              <a:ext cx="266700" cy="608463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0990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E7EEA3-B7BB-60B7-3377-D36A8BDEF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469" y="180976"/>
            <a:ext cx="8617060" cy="20752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B40992-7FA4-4952-2772-5C737CDA50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9"/>
          <a:stretch/>
        </p:blipFill>
        <p:spPr bwMode="auto">
          <a:xfrm>
            <a:off x="1509042" y="2468210"/>
            <a:ext cx="9173913" cy="42672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07422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F537E-A6FA-60EF-60C1-5F3648B84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Diffusion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5123E-01B0-81E0-26D3-C13FFBD894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590FC0-5AA3-543D-B1D4-0E12B0FE57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606"/>
          <a:stretch/>
        </p:blipFill>
        <p:spPr>
          <a:xfrm>
            <a:off x="1018520" y="1784099"/>
            <a:ext cx="10154959" cy="439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3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469C5E-5230-8186-A8D0-D5BA41BBAE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229" y="285749"/>
            <a:ext cx="10063541" cy="254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5EDC90-9876-B34C-4157-B5C8AA528C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552" y="2933700"/>
            <a:ext cx="9390893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002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12199" y="786132"/>
            <a:ext cx="11108400" cy="53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2427" y="1011471"/>
            <a:ext cx="128016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36595" y="1391793"/>
            <a:ext cx="471503" cy="471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36596" y="3349445"/>
            <a:ext cx="471503" cy="471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186597" y="1387808"/>
            <a:ext cx="475488" cy="475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186597" y="3286134"/>
            <a:ext cx="475488" cy="475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36690" y="3360667"/>
            <a:ext cx="475488" cy="475488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1"/>
          <p:cNvSpPr txBox="1"/>
          <p:nvPr/>
        </p:nvSpPr>
        <p:spPr>
          <a:xfrm>
            <a:off x="270457" y="170008"/>
            <a:ext cx="1904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Cat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256 X </a:t>
            </a:r>
            <a:r>
              <a:rPr lang="en-US" sz="2400" b="1" dirty="0">
                <a:latin typeface="Times New Roman"/>
                <a:ea typeface="Times New Roman"/>
                <a:cs typeface="Times New Roman"/>
                <a:sym typeface="Times New Roman"/>
              </a:rPr>
              <a:t>256</a:t>
            </a:r>
            <a:endParaRPr dirty="0"/>
          </a:p>
        </p:txBody>
      </p:sp>
      <p:sp>
        <p:nvSpPr>
          <p:cNvPr id="207" name="Google Shape;207;p31"/>
          <p:cNvSpPr txBox="1"/>
          <p:nvPr/>
        </p:nvSpPr>
        <p:spPr>
          <a:xfrm>
            <a:off x="10502181" y="4543454"/>
            <a:ext cx="1418418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Cat = 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Times New Roman"/>
                <a:cs typeface="Times New Roman"/>
                <a:sym typeface="Times New Roman"/>
              </a:rPr>
              <a:t>Dog = 1</a:t>
            </a:r>
            <a:endParaRPr dirty="0"/>
          </a:p>
        </p:txBody>
      </p:sp>
      <p:sp>
        <p:nvSpPr>
          <p:cNvPr id="208" name="Google Shape;208;p31"/>
          <p:cNvSpPr txBox="1"/>
          <p:nvPr/>
        </p:nvSpPr>
        <p:spPr>
          <a:xfrm>
            <a:off x="2333078" y="16099"/>
            <a:ext cx="1904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32 X </a:t>
            </a:r>
            <a:r>
              <a:rPr lang="en-US" sz="2400" b="1" dirty="0">
                <a:latin typeface="Times New Roman"/>
                <a:ea typeface="Times New Roman"/>
                <a:cs typeface="Times New Roman"/>
                <a:sym typeface="Times New Roman"/>
              </a:rPr>
              <a:t>32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 times less</a:t>
            </a:r>
            <a:endParaRPr dirty="0"/>
          </a:p>
        </p:txBody>
      </p:sp>
      <p:sp>
        <p:nvSpPr>
          <p:cNvPr id="209" name="Google Shape;209;p31"/>
          <p:cNvSpPr/>
          <p:nvPr/>
        </p:nvSpPr>
        <p:spPr>
          <a:xfrm>
            <a:off x="2940946" y="775669"/>
            <a:ext cx="371400" cy="616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3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833788" y="128678"/>
            <a:ext cx="3385611" cy="4348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31"/>
          <p:cNvGrpSpPr/>
          <p:nvPr/>
        </p:nvGrpSpPr>
        <p:grpSpPr>
          <a:xfrm>
            <a:off x="7742055" y="111880"/>
            <a:ext cx="1019100" cy="751176"/>
            <a:chOff x="7471598" y="80096"/>
            <a:chExt cx="1019100" cy="751176"/>
          </a:xfrm>
        </p:grpSpPr>
        <p:sp>
          <p:nvSpPr>
            <p:cNvPr id="212" name="Google Shape;212;p31"/>
            <p:cNvSpPr/>
            <p:nvPr/>
          </p:nvSpPr>
          <p:spPr>
            <a:xfrm>
              <a:off x="7526559" y="80096"/>
              <a:ext cx="422400" cy="434700"/>
            </a:xfrm>
            <a:prstGeom prst="rect">
              <a:avLst/>
            </a:prstGeom>
            <a:noFill/>
            <a:ln w="57150" cap="flat" cmpd="sng">
              <a:solidFill>
                <a:srgbClr val="C55A1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31"/>
            <p:cNvSpPr txBox="1"/>
            <p:nvPr/>
          </p:nvSpPr>
          <p:spPr>
            <a:xfrm>
              <a:off x="7471598" y="369572"/>
              <a:ext cx="1019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Variance</a:t>
              </a:r>
              <a:r>
                <a:rPr lang="en-US" sz="24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/>
            </a:p>
          </p:txBody>
        </p:sp>
      </p:grpSp>
      <p:grpSp>
        <p:nvGrpSpPr>
          <p:cNvPr id="214" name="Google Shape;214;p31"/>
          <p:cNvGrpSpPr/>
          <p:nvPr/>
        </p:nvGrpSpPr>
        <p:grpSpPr>
          <a:xfrm>
            <a:off x="6606311" y="123078"/>
            <a:ext cx="1135800" cy="739979"/>
            <a:chOff x="6335854" y="91294"/>
            <a:chExt cx="1135800" cy="739979"/>
          </a:xfrm>
        </p:grpSpPr>
        <p:sp>
          <p:nvSpPr>
            <p:cNvPr id="215" name="Google Shape;215;p31"/>
            <p:cNvSpPr txBox="1"/>
            <p:nvPr/>
          </p:nvSpPr>
          <p:spPr>
            <a:xfrm>
              <a:off x="6546880" y="369573"/>
              <a:ext cx="713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Mean</a:t>
              </a:r>
              <a:r>
                <a:rPr lang="en-US" sz="24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6335854" y="91294"/>
              <a:ext cx="1135800" cy="434700"/>
            </a:xfrm>
            <a:prstGeom prst="rect">
              <a:avLst/>
            </a:prstGeom>
            <a:noFill/>
            <a:ln w="57150" cap="flat" cmpd="sng">
              <a:solidFill>
                <a:srgbClr val="C55A1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8" name="Google Shape;218;p31"/>
          <p:cNvSpPr/>
          <p:nvPr/>
        </p:nvSpPr>
        <p:spPr>
          <a:xfrm>
            <a:off x="6976251" y="797330"/>
            <a:ext cx="371400" cy="681851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1"/>
          <p:cNvSpPr/>
          <p:nvPr/>
        </p:nvSpPr>
        <p:spPr>
          <a:xfrm>
            <a:off x="7937994" y="797330"/>
            <a:ext cx="371400" cy="68185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Google Shape;199;p31">
            <a:extLst>
              <a:ext uri="{FF2B5EF4-FFF2-40B4-BE49-F238E27FC236}">
                <a16:creationId xmlns:a16="http://schemas.microsoft.com/office/drawing/2014/main" id="{F98FB510-1709-589A-2284-CE44154ABFA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8082" y="2907755"/>
            <a:ext cx="1280160" cy="1280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- 5: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>
            <a:spLocks noGrp="1"/>
          </p:cNvSpPr>
          <p:nvPr>
            <p:ph type="body" idx="1"/>
          </p:nvPr>
        </p:nvSpPr>
        <p:spPr>
          <a:xfrm>
            <a:off x="838200" y="1144050"/>
            <a:ext cx="10515600" cy="560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79375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en-US" sz="9400" dirty="0"/>
              <a:t>1. app.py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9400" dirty="0"/>
              <a:t>  -  Launches </a:t>
            </a:r>
            <a:r>
              <a:rPr lang="en-US" sz="9400" dirty="0" err="1"/>
              <a:t>Gradio</a:t>
            </a:r>
            <a:r>
              <a:rPr lang="en-US" sz="9400" dirty="0"/>
              <a:t> interface for user interaction.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9400" dirty="0"/>
              <a:t>  - Dependencies on functionalities provided by 'ldm_module.py'.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9400" dirty="0"/>
              <a:t> </a:t>
            </a:r>
          </a:p>
          <a:p>
            <a:pPr marL="79375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en-US" sz="9400" dirty="0"/>
              <a:t>2. dataset.py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9400" dirty="0"/>
              <a:t>   a. </a:t>
            </a:r>
            <a:r>
              <a:rPr lang="en-US" sz="9400" dirty="0" err="1"/>
              <a:t>CustomDataset</a:t>
            </a:r>
            <a:endParaRPr lang="en-US" sz="94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9400" dirty="0"/>
              <a:t>   - Extends </a:t>
            </a:r>
            <a:r>
              <a:rPr lang="en-US" sz="9400" dirty="0" err="1"/>
              <a:t>PyTorch’s</a:t>
            </a:r>
            <a:r>
              <a:rPr lang="en-US" sz="9400" dirty="0"/>
              <a:t> dataset class.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9400" dirty="0"/>
              <a:t>   - Handles folder image dataset, providing load and preprocess methods.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9400" dirty="0"/>
              <a:t>   b. </a:t>
            </a:r>
            <a:r>
              <a:rPr lang="en-US" sz="9400" dirty="0" err="1"/>
              <a:t>NumpyDS</a:t>
            </a:r>
            <a:endParaRPr lang="en-US" sz="94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9400" dirty="0"/>
              <a:t>   - Specialized class for latent images represented as NumPy files.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US" sz="9400" dirty="0"/>
              <a:t>   - Extends '</a:t>
            </a:r>
            <a:r>
              <a:rPr lang="en-US" sz="9400" dirty="0" err="1"/>
              <a:t>CustomDataset</a:t>
            </a:r>
            <a:r>
              <a:rPr lang="en-US" sz="9400" dirty="0"/>
              <a:t>' for consistent handling.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Google Shape;119;p19">
            <a:extLst>
              <a:ext uri="{FF2B5EF4-FFF2-40B4-BE49-F238E27FC236}">
                <a16:creationId xmlns:a16="http://schemas.microsoft.com/office/drawing/2014/main" id="{F5C3905B-A204-5F80-01F3-0D53D30878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0795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5.1.2 IMPLEMENTATION OF MODULES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>
            <a:spLocks noGrp="1"/>
          </p:cNvSpPr>
          <p:nvPr>
            <p:ph type="body" idx="1"/>
          </p:nvPr>
        </p:nvSpPr>
        <p:spPr>
          <a:xfrm>
            <a:off x="838200" y="332625"/>
            <a:ext cx="10515600" cy="625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3. data_preprocessing.py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  a. </a:t>
            </a:r>
            <a:r>
              <a:rPr lang="en-US" dirty="0" err="1"/>
              <a:t>data_to_latents</a:t>
            </a:r>
            <a:r>
              <a:rPr lang="en-US" dirty="0"/>
              <a:t>()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  - Takes VAE model, data folder, latent folder, and preprocessing parameters.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  - Uses '</a:t>
            </a:r>
            <a:r>
              <a:rPr lang="en-US" dirty="0" err="1"/>
              <a:t>CustomDataset</a:t>
            </a:r>
            <a:r>
              <a:rPr lang="en-US" dirty="0"/>
              <a:t>' and </a:t>
            </a:r>
            <a:r>
              <a:rPr lang="en-US" dirty="0" err="1"/>
              <a:t>PyTorch's</a:t>
            </a:r>
            <a:r>
              <a:rPr lang="en-US" dirty="0"/>
              <a:t> </a:t>
            </a:r>
            <a:r>
              <a:rPr lang="en-US" dirty="0" err="1"/>
              <a:t>DataLoader</a:t>
            </a:r>
            <a:r>
              <a:rPr lang="en-US" dirty="0"/>
              <a:t> for preprocessing.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  - Encodes image data with VAE, saves </a:t>
            </a:r>
            <a:r>
              <a:rPr lang="en-US" dirty="0" err="1"/>
              <a:t>latents</a:t>
            </a:r>
            <a:r>
              <a:rPr lang="en-US" dirty="0"/>
              <a:t> in NumPy format.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  b. </a:t>
            </a:r>
            <a:r>
              <a:rPr lang="en-US" dirty="0" err="1"/>
              <a:t>latent_dataloader</a:t>
            </a:r>
            <a:r>
              <a:rPr lang="en-US" dirty="0"/>
              <a:t>()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  - Loads dataset from latent folder using '</a:t>
            </a:r>
            <a:r>
              <a:rPr lang="en-US" dirty="0" err="1"/>
              <a:t>NumpyDS</a:t>
            </a:r>
            <a:r>
              <a:rPr lang="en-US" dirty="0"/>
              <a:t>'.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  - Utilizes </a:t>
            </a:r>
            <a:r>
              <a:rPr lang="en-US" dirty="0" err="1"/>
              <a:t>PyTorch's</a:t>
            </a:r>
            <a:r>
              <a:rPr lang="en-US" dirty="0"/>
              <a:t> </a:t>
            </a:r>
            <a:r>
              <a:rPr lang="en-US" dirty="0" err="1"/>
              <a:t>DataLoader</a:t>
            </a:r>
            <a:r>
              <a:rPr lang="en-US" dirty="0"/>
              <a:t> for data loading.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6"/>
          <p:cNvSpPr txBox="1">
            <a:spLocks noGrp="1"/>
          </p:cNvSpPr>
          <p:nvPr>
            <p:ph type="body" idx="1"/>
          </p:nvPr>
        </p:nvSpPr>
        <p:spPr>
          <a:xfrm>
            <a:off x="838200" y="355300"/>
            <a:ext cx="10515600" cy="6304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40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4. ldm_module.py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   - Manages </a:t>
            </a:r>
            <a:r>
              <a:rPr lang="en-US" sz="5500" dirty="0" err="1"/>
              <a:t>UNet</a:t>
            </a:r>
            <a:r>
              <a:rPr lang="en-US" sz="5500" dirty="0"/>
              <a:t> and VAE instances, loads their weights.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   - Uses </a:t>
            </a:r>
            <a:r>
              <a:rPr lang="en-US" sz="5500" dirty="0" err="1"/>
              <a:t>DDPMSampler</a:t>
            </a:r>
            <a:r>
              <a:rPr lang="en-US" sz="5500" dirty="0"/>
              <a:t> with 1000 timesteps for image noising.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   - Contains '</a:t>
            </a:r>
            <a:r>
              <a:rPr lang="en-US" sz="5500" dirty="0" err="1"/>
              <a:t>generate_image</a:t>
            </a:r>
            <a:r>
              <a:rPr lang="en-US" sz="5500" dirty="0"/>
              <a:t>()' function for text-to-image generation.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 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5. </a:t>
            </a:r>
            <a:r>
              <a:rPr lang="en-US" sz="5500" dirty="0" err="1"/>
              <a:t>ldm.ipynb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   - </a:t>
            </a:r>
            <a:r>
              <a:rPr lang="en-US" sz="5500" dirty="0" err="1"/>
              <a:t>Jupyter</a:t>
            </a:r>
            <a:r>
              <a:rPr lang="en-US" sz="5500" dirty="0"/>
              <a:t> notebook for training purposes.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   - Tasks: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      - Instantiates </a:t>
            </a:r>
            <a:r>
              <a:rPr lang="en-US" sz="5500" dirty="0" err="1"/>
              <a:t>UNet</a:t>
            </a:r>
            <a:r>
              <a:rPr lang="en-US" sz="5500" dirty="0"/>
              <a:t>, VAE, and </a:t>
            </a:r>
            <a:r>
              <a:rPr lang="en-US" sz="5500" dirty="0" err="1"/>
              <a:t>DDPMscheduler</a:t>
            </a:r>
            <a:r>
              <a:rPr lang="en-US" sz="5500" dirty="0"/>
              <a:t>.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      - Utilizes functionalities from 'dataset.py' and 'data_preprocessing.py'.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      - Executes </a:t>
            </a:r>
            <a:r>
              <a:rPr lang="en-US" sz="5500" dirty="0" err="1"/>
              <a:t>PyTorch</a:t>
            </a:r>
            <a:r>
              <a:rPr lang="en-US" sz="5500" dirty="0"/>
              <a:t> training loop for 1000 epochs, saving the model.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      - Plots training loss.</a:t>
            </a:r>
            <a:endParaRPr sz="5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-US" sz="5500" dirty="0"/>
              <a:t>      - Conducts inference, showcasing the generative capabilities of the model.</a:t>
            </a:r>
            <a:endParaRPr sz="5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1.1. INTRODUCTION</a:t>
            </a:r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Generative AI is subfield of AI</a:t>
            </a:r>
            <a:endParaRPr dirty="0"/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Generates new data such as images, texts, videos, audios, etc.</a:t>
            </a:r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Generative AI learns probability distribution and use it for inference</a:t>
            </a:r>
            <a:endParaRPr dirty="0"/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Diffusion Models a popular approach</a:t>
            </a:r>
            <a:endParaRPr dirty="0"/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Model is based on Latent Diffusion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252" name="Google Shape;252;p37"/>
          <p:cNvSpPr txBox="1">
            <a:spLocks noGrp="1"/>
          </p:cNvSpPr>
          <p:nvPr>
            <p:ph type="body" idx="1"/>
          </p:nvPr>
        </p:nvSpPr>
        <p:spPr>
          <a:xfrm>
            <a:off x="838200" y="1173162"/>
            <a:ext cx="10515600" cy="545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[1] 	Robin </a:t>
            </a:r>
            <a:r>
              <a:rPr lang="en-US" sz="1600" dirty="0" err="1"/>
              <a:t>Rombach</a:t>
            </a:r>
            <a:r>
              <a:rPr lang="en-US" sz="1600" dirty="0"/>
              <a:t>, Andreas </a:t>
            </a:r>
            <a:r>
              <a:rPr lang="en-US" sz="1600" dirty="0" err="1"/>
              <a:t>Blattmann</a:t>
            </a:r>
            <a:r>
              <a:rPr lang="en-US" sz="1600" dirty="0"/>
              <a:t>, Dominik Lorenz, Patrick </a:t>
            </a:r>
            <a:r>
              <a:rPr lang="en-US" sz="1600" dirty="0" err="1"/>
              <a:t>Esser</a:t>
            </a:r>
            <a:r>
              <a:rPr lang="en-US" sz="1600" dirty="0"/>
              <a:t>, Bjorn </a:t>
            </a:r>
            <a:r>
              <a:rPr lang="en-US" sz="1600" dirty="0" err="1"/>
              <a:t>Ommer</a:t>
            </a:r>
            <a:r>
              <a:rPr lang="en-US" sz="1600" dirty="0"/>
              <a:t>, “High-Resolution Image 	Synthesis with Diffusion Models”, </a:t>
            </a:r>
            <a:r>
              <a:rPr lang="en-US" sz="1600" i="1" dirty="0" err="1"/>
              <a:t>Arxiv</a:t>
            </a:r>
            <a:r>
              <a:rPr lang="en-US" sz="1600" dirty="0"/>
              <a:t>, Apr. 13, 2022. [Online]. Available:</a:t>
            </a:r>
            <a:r>
              <a:rPr lang="en-US" sz="1600" dirty="0">
                <a:uFill>
                  <a:noFill/>
                </a:uFill>
                <a:hlinkClick r:id="rId3"/>
              </a:rPr>
              <a:t> </a:t>
            </a:r>
            <a:r>
              <a:rPr lang="en-US" sz="1600" u="sng" dirty="0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https://arxiv.org/pdf/2112.10752.pdf</a:t>
            </a:r>
            <a:endParaRPr sz="1600" dirty="0"/>
          </a:p>
          <a:p>
            <a:pPr marL="0" lvl="0" indent="0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[2]   	Patrick </a:t>
            </a:r>
            <a:r>
              <a:rPr lang="en-US" sz="1600" dirty="0" err="1"/>
              <a:t>Esser</a:t>
            </a:r>
            <a:r>
              <a:rPr lang="en-US" sz="1600" dirty="0"/>
              <a:t>, Robin </a:t>
            </a:r>
            <a:r>
              <a:rPr lang="en-US" sz="1600" dirty="0" err="1"/>
              <a:t>Rombach</a:t>
            </a:r>
            <a:r>
              <a:rPr lang="en-US" sz="1600" dirty="0"/>
              <a:t>, Bjorn </a:t>
            </a:r>
            <a:r>
              <a:rPr lang="en-US" sz="1600" dirty="0" err="1"/>
              <a:t>Ommer</a:t>
            </a:r>
            <a:r>
              <a:rPr lang="en-US" sz="1600" dirty="0"/>
              <a:t>, “Taming Transformers for High-Resolution Image Synthesis” 	</a:t>
            </a:r>
            <a:r>
              <a:rPr lang="en-US" sz="1600" i="1" dirty="0" err="1"/>
              <a:t>Arxiv</a:t>
            </a:r>
            <a:r>
              <a:rPr lang="en-US" sz="1600" dirty="0"/>
              <a:t>, Dec. 16, 2020. 	[Online]. Available:</a:t>
            </a:r>
            <a:r>
              <a:rPr lang="en-US" sz="1600" dirty="0">
                <a:uFill>
                  <a:noFill/>
                </a:uFill>
                <a:hlinkClick r:id="rId4"/>
              </a:rPr>
              <a:t> </a:t>
            </a:r>
            <a:r>
              <a:rPr lang="en-US" sz="1600" u="sng" dirty="0">
                <a:solidFill>
                  <a:srgbClr val="0000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https://arxiv.org/pdf/2006.11239.pdf</a:t>
            </a:r>
            <a:r>
              <a:rPr lang="en-US" sz="1600" dirty="0"/>
              <a:t> </a:t>
            </a:r>
            <a:endParaRPr sz="1600" dirty="0"/>
          </a:p>
          <a:p>
            <a:pPr marL="0" lvl="0" indent="0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[3]   	Jonathan Ho, Ajay Jain and Pieter </a:t>
            </a:r>
            <a:r>
              <a:rPr lang="en-US" sz="1600" dirty="0" err="1"/>
              <a:t>Abbeel</a:t>
            </a:r>
            <a:r>
              <a:rPr lang="en-US" sz="1600" dirty="0"/>
              <a:t>, “Denoising Diffusion Probabilistic Models”, </a:t>
            </a:r>
            <a:r>
              <a:rPr lang="en-US" sz="1600" i="1" dirty="0" err="1"/>
              <a:t>Arxiv</a:t>
            </a:r>
            <a:r>
              <a:rPr lang="en-US" sz="1600" dirty="0"/>
              <a:t>, Dec. 16, 2020. 	[Online]. Available:</a:t>
            </a:r>
            <a:r>
              <a:rPr lang="en-US" sz="1600" dirty="0">
                <a:uFill>
                  <a:noFill/>
                </a:uFill>
                <a:hlinkClick r:id="rId4"/>
              </a:rPr>
              <a:t> </a:t>
            </a:r>
            <a:r>
              <a:rPr lang="en-US" sz="1600" dirty="0">
                <a:uFill>
                  <a:noFill/>
                </a:uFill>
              </a:rPr>
              <a:t>	</a:t>
            </a:r>
            <a:r>
              <a:rPr lang="en-US" sz="1600" u="sng" dirty="0">
                <a:solidFill>
                  <a:srgbClr val="0000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https://arxiv.org/pdf/2006.11239.pdf</a:t>
            </a:r>
            <a:endParaRPr sz="1400" dirty="0"/>
          </a:p>
          <a:p>
            <a:pPr marL="0" lvl="0" indent="0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[4]    	Olaf </a:t>
            </a:r>
            <a:r>
              <a:rPr lang="en-US" sz="1600" dirty="0" err="1"/>
              <a:t>Ronneberger</a:t>
            </a:r>
            <a:r>
              <a:rPr lang="en-US" sz="1600" dirty="0"/>
              <a:t>, Philipp Fischer and Thomas </a:t>
            </a:r>
            <a:r>
              <a:rPr lang="en-US" sz="1600" dirty="0" err="1"/>
              <a:t>Brox</a:t>
            </a:r>
            <a:r>
              <a:rPr lang="en-US" sz="1600" dirty="0"/>
              <a:t>, “U-Net: Convolutional Networks for Biomedical Image 	Segmentation”,  </a:t>
            </a:r>
            <a:r>
              <a:rPr lang="en-US" sz="1600" i="1" dirty="0" err="1"/>
              <a:t>Arxiv</a:t>
            </a:r>
            <a:r>
              <a:rPr lang="en-US" sz="1600" dirty="0"/>
              <a:t>,</a:t>
            </a:r>
            <a:r>
              <a:rPr lang="en-US" sz="1600" dirty="0">
                <a:highlight>
                  <a:srgbClr val="FFFFFF"/>
                </a:highlight>
              </a:rPr>
              <a:t> May</a:t>
            </a:r>
            <a:r>
              <a:rPr lang="en-US" sz="1600" dirty="0"/>
              <a:t>. 18, 2015. [Online]. Available:</a:t>
            </a:r>
            <a:r>
              <a:rPr lang="en-US" sz="1600" dirty="0">
                <a:uFill>
                  <a:noFill/>
                </a:uFill>
                <a:hlinkClick r:id="rId5"/>
              </a:rPr>
              <a:t> </a:t>
            </a:r>
            <a:r>
              <a:rPr lang="en-US" sz="1600" u="sng" dirty="0">
                <a:solidFill>
                  <a:srgbClr val="0000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https://arxiv.org/pdf/1505.04597.pdf</a:t>
            </a:r>
            <a:endParaRPr sz="1600" dirty="0"/>
          </a:p>
          <a:p>
            <a:pPr marL="0" lvl="0" indent="0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[5]    	Alex Nichol and Prafulla </a:t>
            </a:r>
            <a:r>
              <a:rPr lang="en-US" sz="1600" dirty="0" err="1"/>
              <a:t>Dhariwal</a:t>
            </a:r>
            <a:r>
              <a:rPr lang="en-US" sz="1600" dirty="0"/>
              <a:t>, “Improved Denoising Diffusion Probabilistic Models,” Feb. 2021. [Online]. 	Available:</a:t>
            </a:r>
            <a:r>
              <a:rPr lang="en-US" sz="1600" dirty="0">
                <a:uFill>
                  <a:noFill/>
                </a:uFill>
                <a:hlinkClick r:id="rId6"/>
              </a:rPr>
              <a:t> </a:t>
            </a:r>
            <a:r>
              <a:rPr lang="en-US" sz="1600" dirty="0">
                <a:uFill>
                  <a:noFill/>
                </a:uFill>
              </a:rPr>
              <a:t>	</a:t>
            </a:r>
            <a:r>
              <a:rPr lang="en-US" sz="1600" u="sng" dirty="0">
                <a:solidFill>
                  <a:srgbClr val="0000F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https://arxiv.org/pdf/2102.09672.pdf</a:t>
            </a:r>
            <a:endParaRPr sz="1600" dirty="0"/>
          </a:p>
          <a:p>
            <a:pPr marL="0" lvl="0" indent="0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[6]    	J. </a:t>
            </a:r>
            <a:r>
              <a:rPr lang="en-US" sz="1600" dirty="0" err="1"/>
              <a:t>Sohl</a:t>
            </a:r>
            <a:r>
              <a:rPr lang="en-US" sz="1600" dirty="0"/>
              <a:t>-Dickstein, E. Weiss, N. </a:t>
            </a:r>
            <a:r>
              <a:rPr lang="en-US" sz="1600" dirty="0" err="1"/>
              <a:t>Maheswaranathan</a:t>
            </a:r>
            <a:r>
              <a:rPr lang="en-US" sz="1600" dirty="0"/>
              <a:t>, S. Ganguli, and S. Edu, “Deep Unsupervised Learning using 	Nonequilibrium Thermodynamics,” Nov. 2015. Available:</a:t>
            </a:r>
            <a:r>
              <a:rPr lang="en-US" sz="1600" dirty="0">
                <a:uFill>
                  <a:noFill/>
                </a:uFill>
                <a:hlinkClick r:id="rId7"/>
              </a:rPr>
              <a:t> </a:t>
            </a:r>
            <a:r>
              <a:rPr lang="en-US" sz="1600" u="sng" dirty="0">
                <a:solidFill>
                  <a:srgbClr val="0000FF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https://arxiv.org/pdf/1503.03585.pdf</a:t>
            </a:r>
            <a:endParaRPr sz="1600" u="sng" dirty="0">
              <a:solidFill>
                <a:srgbClr val="0000FF"/>
              </a:solidFill>
            </a:endParaRPr>
          </a:p>
          <a:p>
            <a:pPr marL="0" marR="0" lvl="0" indent="0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endParaRPr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1.2. PROBLEM STATEMENT</a:t>
            </a:r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Data scarcity can be solved through Generative AI.</a:t>
            </a:r>
            <a:endParaRPr dirty="0"/>
          </a:p>
          <a:p>
            <a:pPr marL="228600" lvl="0" indent="-228600" algn="l" rtl="0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Text-to-image model enhances understanding and communication visually.</a:t>
            </a:r>
            <a:endParaRPr dirty="0"/>
          </a:p>
          <a:p>
            <a:pPr marL="228600" lvl="0" indent="-2286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Idea can be represented quickly through the model without technical expertise.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1.3. OBJECTIVE</a:t>
            </a:r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71500" lvl="0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 dirty="0"/>
              <a:t>To transform textual descriptions into visually appealing images.</a:t>
            </a:r>
            <a:endParaRPr dirty="0"/>
          </a:p>
          <a:p>
            <a:pPr marL="57150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 dirty="0"/>
              <a:t>To ensure the generated images are coherent and contextually accurate.</a:t>
            </a:r>
            <a:endParaRPr dirty="0"/>
          </a:p>
          <a:p>
            <a:pPr marL="571500" lvl="0" indent="-5715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 dirty="0"/>
              <a:t>To provide a user-friendly interface for users to input text and retrieve generated images.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1.4. SCOPE</a:t>
            </a:r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 dirty="0"/>
              <a:t>Expresses textual prompts to visual images.</a:t>
            </a:r>
            <a:endParaRPr dirty="0"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 dirty="0"/>
              <a:t>Serves as an educational tool, aiding in the creation of visual aids for educational materials.</a:t>
            </a:r>
            <a:endParaRPr dirty="0"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 dirty="0"/>
              <a:t>Preferred text prompts can be given by users to derive images.</a:t>
            </a:r>
            <a:endParaRPr dirty="0"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 dirty="0"/>
              <a:t>Facilitates easy user interaction.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1.4. LIMITATIONS</a:t>
            </a:r>
            <a:endParaRPr dirty="0"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Only a limited class of images (2-5).</a:t>
            </a:r>
            <a:endParaRPr sz="2875" dirty="0"/>
          </a:p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Heavily dependent on the training data.</a:t>
            </a:r>
            <a:endParaRPr sz="2875" dirty="0"/>
          </a:p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Highly complex and abstract textual prompts.</a:t>
            </a:r>
            <a:endParaRPr sz="2875" dirty="0"/>
          </a:p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Without a powerful GPU system, processing is slow and scalability is limited. </a:t>
            </a:r>
            <a:endParaRPr sz="2875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- 2: LITERATURE REVIEW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2.2. LITERATURE REVIEW</a:t>
            </a:r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 dirty="0"/>
              <a:t>Denoising Diffusion Probabilistic Model</a:t>
            </a:r>
            <a:endParaRPr dirty="0"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Improved Denoising Diffusion Probabilistic Model</a:t>
            </a:r>
            <a:endParaRPr dirty="0"/>
          </a:p>
          <a:p>
            <a:pPr marL="51435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Taming Transformers for High-Resolution Image Synthesis</a:t>
            </a:r>
            <a:endParaRPr dirty="0"/>
          </a:p>
          <a:p>
            <a:pPr marL="51435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High-Resolution Image Synthesis with Latent Diffusion Models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976</Words>
  <Application>Microsoft Office PowerPoint</Application>
  <PresentationFormat>Widescreen</PresentationFormat>
  <Paragraphs>118</Paragraphs>
  <Slides>30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Times New Roman</vt:lpstr>
      <vt:lpstr>Office Theme</vt:lpstr>
      <vt:lpstr>MID DEFENSE “Text-to-Image Generation”</vt:lpstr>
      <vt:lpstr>CHAPTER - 1: INTRODUCTION</vt:lpstr>
      <vt:lpstr>1.1. INTRODUCTION</vt:lpstr>
      <vt:lpstr>1.2. PROBLEM STATEMENT</vt:lpstr>
      <vt:lpstr>1.3. OBJECTIVE</vt:lpstr>
      <vt:lpstr>1.4. SCOPE</vt:lpstr>
      <vt:lpstr>1.4. LIMITATIONS</vt:lpstr>
      <vt:lpstr>CHAPTER - 2: LITERATURE REVIEW</vt:lpstr>
      <vt:lpstr>2.2. LITERATURE REVIEW</vt:lpstr>
      <vt:lpstr>CHAPTER - 3:  SYSTEM ANALYSIS</vt:lpstr>
      <vt:lpstr>3.1 System Analysis</vt:lpstr>
      <vt:lpstr>3.1 System Analysis</vt:lpstr>
      <vt:lpstr>3.1 System Analysis</vt:lpstr>
      <vt:lpstr>CHAPTER - 4:  SYSTEM DESIGN</vt:lpstr>
      <vt:lpstr>4.1 Design </vt:lpstr>
      <vt:lpstr>4.1 Design</vt:lpstr>
      <vt:lpstr>4.2. Algorithm Details</vt:lpstr>
      <vt:lpstr>Autoencoder</vt:lpstr>
      <vt:lpstr>PowerPoint Presentation</vt:lpstr>
      <vt:lpstr>Forward Diffusion Process</vt:lpstr>
      <vt:lpstr>UNet</vt:lpstr>
      <vt:lpstr>PowerPoint Presentation</vt:lpstr>
      <vt:lpstr>Reverse Diffusion Process</vt:lpstr>
      <vt:lpstr>PowerPoint Presentation</vt:lpstr>
      <vt:lpstr>PowerPoint Presentation</vt:lpstr>
      <vt:lpstr>CHAPTER - 5:  IMPLEMENTATION</vt:lpstr>
      <vt:lpstr>5.1.2 IMPLEMENTATION OF MODULES</vt:lpstr>
      <vt:lpstr>PowerPoint Presentation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 DEFENSE “Text-to-Image Generation”</dc:title>
  <cp:lastModifiedBy>norden ghising</cp:lastModifiedBy>
  <cp:revision>56</cp:revision>
  <dcterms:modified xsi:type="dcterms:W3CDTF">2024-01-20T18:08:51Z</dcterms:modified>
</cp:coreProperties>
</file>